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71" r:id="rId2"/>
    <p:sldId id="285" r:id="rId3"/>
    <p:sldId id="292" r:id="rId4"/>
    <p:sldId id="290" r:id="rId5"/>
    <p:sldId id="291" r:id="rId6"/>
    <p:sldId id="286" r:id="rId7"/>
    <p:sldId id="272" r:id="rId8"/>
    <p:sldId id="273" r:id="rId9"/>
    <p:sldId id="287" r:id="rId10"/>
    <p:sldId id="293" r:id="rId11"/>
    <p:sldId id="295" r:id="rId12"/>
    <p:sldId id="294" r:id="rId13"/>
    <p:sldId id="288" r:id="rId14"/>
    <p:sldId id="275" r:id="rId15"/>
    <p:sldId id="274" r:id="rId16"/>
    <p:sldId id="277" r:id="rId17"/>
    <p:sldId id="276" r:id="rId18"/>
    <p:sldId id="311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10" r:id="rId27"/>
    <p:sldId id="258" r:id="rId28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A9606-E7F3-4C84-8AD6-A3413478FB6D}" type="datetimeFigureOut">
              <a:rPr lang="en-US" smtClean="0"/>
              <a:t>1/13/2013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2DB27-92A1-47F7-85CF-134FE4B30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60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0213-E3C8-4DAB-9227-3D07F796508E}" type="datetimeFigureOut">
              <a:rPr lang="en-US" smtClean="0"/>
              <a:t>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8699-397A-4755-B51D-A269D27E0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25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0213-E3C8-4DAB-9227-3D07F796508E}" type="datetimeFigureOut">
              <a:rPr lang="en-US" smtClean="0"/>
              <a:t>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8699-397A-4755-B51D-A269D27E0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0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0213-E3C8-4DAB-9227-3D07F796508E}" type="datetimeFigureOut">
              <a:rPr lang="en-US" smtClean="0"/>
              <a:t>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8699-397A-4755-B51D-A269D27E0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1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0213-E3C8-4DAB-9227-3D07F796508E}" type="datetimeFigureOut">
              <a:rPr lang="en-US" smtClean="0"/>
              <a:t>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8699-397A-4755-B51D-A269D27E0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72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0213-E3C8-4DAB-9227-3D07F796508E}" type="datetimeFigureOut">
              <a:rPr lang="en-US" smtClean="0"/>
              <a:t>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8699-397A-4755-B51D-A269D27E0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54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0213-E3C8-4DAB-9227-3D07F796508E}" type="datetimeFigureOut">
              <a:rPr lang="en-US" smtClean="0"/>
              <a:t>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8699-397A-4755-B51D-A269D27E0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73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0213-E3C8-4DAB-9227-3D07F796508E}" type="datetimeFigureOut">
              <a:rPr lang="en-US" smtClean="0"/>
              <a:t>1/12/2013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8699-397A-4755-B51D-A269D27E0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8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0213-E3C8-4DAB-9227-3D07F796508E}" type="datetimeFigureOut">
              <a:rPr lang="en-US" smtClean="0"/>
              <a:t>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8699-397A-4755-B51D-A269D27E0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1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0213-E3C8-4DAB-9227-3D07F796508E}" type="datetimeFigureOut">
              <a:rPr lang="en-US" smtClean="0"/>
              <a:t>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8699-397A-4755-B51D-A269D27E0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3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0213-E3C8-4DAB-9227-3D07F796508E}" type="datetimeFigureOut">
              <a:rPr lang="en-US" smtClean="0"/>
              <a:t>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8699-397A-4755-B51D-A269D27E0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0213-E3C8-4DAB-9227-3D07F796508E}" type="datetimeFigureOut">
              <a:rPr lang="en-US" smtClean="0"/>
              <a:t>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8699-397A-4755-B51D-A269D27E0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4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80213-E3C8-4DAB-9227-3D07F796508E}" type="datetimeFigureOut">
              <a:rPr lang="en-US" smtClean="0"/>
              <a:t>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E8699-397A-4755-B51D-A269D27E0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3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tercolorpainting.com/brush_exercise_thickthin.ht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Ink Masters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Chinese Ink Painting in the Song, Yuan, Ming and Qing Dynasty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312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Autumn Mountains, Dong </a:t>
            </a:r>
            <a:r>
              <a:rPr lang="en-US" dirty="0" err="1" smtClean="0"/>
              <a:t>Qichang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" r="49507"/>
          <a:stretch/>
        </p:blipFill>
        <p:spPr bwMode="auto">
          <a:xfrm>
            <a:off x="152400" y="1447800"/>
            <a:ext cx="877512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612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Autumn Mountains, Dong </a:t>
            </a:r>
            <a:r>
              <a:rPr lang="en-US" dirty="0" err="1" smtClean="0"/>
              <a:t>Qichang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 r="5637"/>
          <a:stretch/>
        </p:blipFill>
        <p:spPr bwMode="auto">
          <a:xfrm>
            <a:off x="152399" y="1447800"/>
            <a:ext cx="891441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952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3293785" cy="685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11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Qing Dynasty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1644-1911 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135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Landscape after Ancient Masters, Wang </a:t>
            </a:r>
            <a:r>
              <a:rPr lang="en-US" sz="3800" dirty="0" err="1" smtClean="0"/>
              <a:t>Hui</a:t>
            </a:r>
            <a:endParaRPr lang="en-US" sz="3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43127"/>
            <a:ext cx="8382000" cy="5537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893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Landscape and Trees Gong Xian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" y="1600200"/>
            <a:ext cx="274658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272642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979" y="1600200"/>
            <a:ext cx="2696731" cy="228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" y="4075835"/>
            <a:ext cx="2746580" cy="231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75835"/>
            <a:ext cx="2726421" cy="226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979" y="4067311"/>
            <a:ext cx="2696731" cy="227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893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Returning Home, </a:t>
            </a:r>
            <a:r>
              <a:rPr lang="en-US" dirty="0" err="1" smtClean="0"/>
              <a:t>Shitao</a:t>
            </a:r>
            <a:r>
              <a:rPr lang="en-US" dirty="0" smtClean="0"/>
              <a:t> (Zhu </a:t>
            </a:r>
            <a:r>
              <a:rPr lang="en-US" dirty="0" err="1" smtClean="0"/>
              <a:t>Ruoji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9" t="9232" r="6797" b="7117"/>
          <a:stretch/>
        </p:blipFill>
        <p:spPr bwMode="auto">
          <a:xfrm>
            <a:off x="914400" y="1267691"/>
            <a:ext cx="7162800" cy="552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893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4953"/>
            <a:ext cx="5385955" cy="1630362"/>
          </a:xfrm>
        </p:spPr>
        <p:txBody>
          <a:bodyPr>
            <a:normAutofit/>
          </a:bodyPr>
          <a:lstStyle/>
          <a:p>
            <a:r>
              <a:rPr lang="en-US" dirty="0" smtClean="0"/>
              <a:t>Fish and Rocks, </a:t>
            </a:r>
            <a:r>
              <a:rPr lang="en-US" dirty="0" err="1" smtClean="0"/>
              <a:t>Bada</a:t>
            </a:r>
            <a:r>
              <a:rPr lang="en-US" dirty="0" smtClean="0"/>
              <a:t> </a:t>
            </a:r>
            <a:r>
              <a:rPr lang="en-US" dirty="0" err="1" smtClean="0"/>
              <a:t>Shanren</a:t>
            </a:r>
            <a:r>
              <a:rPr lang="en-US" dirty="0" smtClean="0"/>
              <a:t> (Zhu Da)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155" y="74953"/>
            <a:ext cx="3124200" cy="681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28" b="6992"/>
          <a:stretch/>
        </p:blipFill>
        <p:spPr bwMode="auto">
          <a:xfrm>
            <a:off x="0" y="1600200"/>
            <a:ext cx="575439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838200" y="2667000"/>
            <a:ext cx="533400" cy="106680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990600" y="3048000"/>
            <a:ext cx="1219200" cy="83820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73282" y="4038600"/>
            <a:ext cx="3446318" cy="30480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38200" y="4343400"/>
            <a:ext cx="1371600" cy="76200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2400" y="3776990"/>
            <a:ext cx="95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FISH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93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mouse-cat-calligraphic-art-14720-1266253427-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4" t="15979" r="12000" b="16911"/>
          <a:stretch>
            <a:fillRect/>
          </a:stretch>
        </p:blipFill>
        <p:spPr bwMode="auto">
          <a:xfrm>
            <a:off x="6075363" y="3581400"/>
            <a:ext cx="306863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Drawing with Line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609600" y="1295400"/>
            <a:ext cx="3429000" cy="1676400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en-US" b="1" smtClean="0"/>
              <a:t>Contour</a:t>
            </a:r>
          </a:p>
          <a:p>
            <a:pPr algn="r" eaLnBrk="1" hangingPunct="1">
              <a:buFontTx/>
              <a:buNone/>
            </a:pPr>
            <a:r>
              <a:rPr lang="en-US" smtClean="0"/>
              <a:t> The </a:t>
            </a:r>
            <a:r>
              <a:rPr lang="en-US" b="1" i="1" smtClean="0">
                <a:solidFill>
                  <a:srgbClr val="FF0000"/>
                </a:solidFill>
              </a:rPr>
              <a:t>outline</a:t>
            </a:r>
            <a:r>
              <a:rPr lang="en-US" smtClean="0"/>
              <a:t> of an </a:t>
            </a:r>
          </a:p>
          <a:p>
            <a:pPr algn="r" eaLnBrk="1" hangingPunct="1">
              <a:buFontTx/>
              <a:buNone/>
            </a:pPr>
            <a:r>
              <a:rPr lang="en-US" smtClean="0"/>
              <a:t>object’s edges. </a:t>
            </a:r>
          </a:p>
          <a:p>
            <a:pPr algn="r" eaLnBrk="1" hangingPunct="1">
              <a:buFontTx/>
              <a:buNone/>
            </a:pPr>
            <a:endParaRPr lang="en-US" smtClean="0"/>
          </a:p>
          <a:p>
            <a:pPr algn="r" eaLnBrk="1" hangingPunct="1">
              <a:buFontTx/>
              <a:buNone/>
            </a:pPr>
            <a:endParaRPr lang="en-US" smtClean="0"/>
          </a:p>
          <a:p>
            <a:pPr algn="r" eaLnBrk="1" hangingPunct="1">
              <a:buFontTx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15000" y="1295400"/>
            <a:ext cx="3429000" cy="4038600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en-US" b="1" smtClean="0"/>
              <a:t>Calligraphy</a:t>
            </a:r>
            <a:r>
              <a:rPr lang="en-US" smtClean="0"/>
              <a:t> </a:t>
            </a:r>
          </a:p>
          <a:p>
            <a:pPr algn="r" eaLnBrk="1" hangingPunct="1">
              <a:buFontTx/>
              <a:buNone/>
            </a:pPr>
            <a:r>
              <a:rPr lang="en-US" smtClean="0"/>
              <a:t>Flowing lines </a:t>
            </a:r>
          </a:p>
          <a:p>
            <a:pPr algn="r" eaLnBrk="1" hangingPunct="1">
              <a:buFontTx/>
              <a:buNone/>
            </a:pPr>
            <a:r>
              <a:rPr lang="en-US" smtClean="0"/>
              <a:t>which change </a:t>
            </a:r>
          </a:p>
          <a:p>
            <a:pPr algn="r" eaLnBrk="1" hangingPunct="1">
              <a:buFontTx/>
              <a:buNone/>
            </a:pPr>
            <a:r>
              <a:rPr lang="en-US" smtClean="0"/>
              <a:t>from thin to </a:t>
            </a:r>
          </a:p>
          <a:p>
            <a:pPr algn="r" eaLnBrk="1" hangingPunct="1">
              <a:buFontTx/>
              <a:buNone/>
            </a:pPr>
            <a:r>
              <a:rPr lang="en-US" smtClean="0"/>
              <a:t>thick.   </a:t>
            </a:r>
          </a:p>
          <a:p>
            <a:pPr eaLnBrk="1" hangingPunct="1"/>
            <a:endParaRPr lang="en-US" smtClean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057400" y="5029200"/>
            <a:ext cx="4038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en-US" sz="2800" b="1"/>
              <a:t>Gesture Line</a:t>
            </a:r>
            <a:r>
              <a:rPr lang="en-US" sz="2800"/>
              <a:t> 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Many rapidly drawn 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lines of a subject to capture movement.</a:t>
            </a:r>
          </a:p>
        </p:txBody>
      </p:sp>
      <p:pic>
        <p:nvPicPr>
          <p:cNvPr id="7174" name="Picture 7" descr="sandals-conto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175"/>
            <a:ext cx="2859088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pafa-drawing-figure-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8"/>
          <a:stretch>
            <a:fillRect/>
          </a:stretch>
        </p:blipFill>
        <p:spPr bwMode="auto">
          <a:xfrm>
            <a:off x="2895600" y="1981200"/>
            <a:ext cx="358140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35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Brush strokes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Bands of Color 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Thick ‘n’ Thin 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Wrist Flick 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Painterly Strokes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The Stab 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Cutting Edges</a:t>
            </a:r>
          </a:p>
        </p:txBody>
      </p:sp>
    </p:spTree>
    <p:extLst>
      <p:ext uri="{BB962C8B-B14F-4D97-AF65-F5344CB8AC3E}">
        <p14:creationId xmlns:p14="http://schemas.microsoft.com/office/powerpoint/2010/main" val="186579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Song Dynasty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1127- 1279 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556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2" name="Picture 8" descr="Watercolor Brush Control: Bands of color © 2008 Gregory Conl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81150"/>
            <a:ext cx="48006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Bands of Color </a:t>
            </a:r>
          </a:p>
        </p:txBody>
      </p:sp>
      <p:pic>
        <p:nvPicPr>
          <p:cNvPr id="31750" name="Picture 6" descr="Watercolor Brush Control: Bands of color © 2008 Gregory Conl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8006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150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Thick ‘n’ Thin</a:t>
            </a:r>
          </a:p>
        </p:txBody>
      </p:sp>
      <p:pic>
        <p:nvPicPr>
          <p:cNvPr id="26630" name="Picture 6" descr="Watercolor Brush Control: Thick and Thin Lines © 2008 Gregory Conl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47244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Watercolor Brush Control: Thick and Thin Lines © 2008 Gregory Conl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47244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03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 descr="Watercolor Brush Control: Flicking Your Wrist © 2008 Gregory Conl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/>
          <a:stretch>
            <a:fillRect/>
          </a:stretch>
        </p:blipFill>
        <p:spPr bwMode="auto">
          <a:xfrm>
            <a:off x="4267200" y="1524000"/>
            <a:ext cx="4876800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Wrist Flick </a:t>
            </a:r>
          </a:p>
        </p:txBody>
      </p:sp>
      <p:pic>
        <p:nvPicPr>
          <p:cNvPr id="27654" name="Picture 6" descr="Watercolor Brush Control: Flicking Your Wrist © 2008 Gregory Conl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6"/>
          <a:stretch>
            <a:fillRect/>
          </a:stretch>
        </p:blipFill>
        <p:spPr bwMode="auto">
          <a:xfrm>
            <a:off x="0" y="1524000"/>
            <a:ext cx="43434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340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Painterly Strokes</a:t>
            </a:r>
          </a:p>
        </p:txBody>
      </p:sp>
      <p:pic>
        <p:nvPicPr>
          <p:cNvPr id="28678" name="Picture 6" descr="Watercolor Brush Control: Painterly Brush Stokes © 2008 Gregory Conl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Watercolor Brush Control: Painterly Brush Stokes © 2008 Gregory Conl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855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Stab </a:t>
            </a:r>
          </a:p>
        </p:txBody>
      </p:sp>
      <p:pic>
        <p:nvPicPr>
          <p:cNvPr id="29702" name="Picture 6" descr="Watercolor Brush Control: The Brush Stab © 2008 Gregory Conl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0"/>
            <a:ext cx="4953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Watercolor Brush Control: The Brush Stab © 2008 Gregory Conl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953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850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8" name="Picture 8" descr="Watercolor Brush Control: Cutting an Edge © 2008 Gregory Conl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400"/>
            <a:ext cx="4953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Cutting Edges</a:t>
            </a:r>
          </a:p>
        </p:txBody>
      </p:sp>
      <p:pic>
        <p:nvPicPr>
          <p:cNvPr id="30726" name="Picture 6" descr="Watercolor Brush Control: Cutting an Edge © 2008 Gregory Conl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/>
          <a:stretch>
            <a:fillRect/>
          </a:stretch>
        </p:blipFill>
        <p:spPr bwMode="auto">
          <a:xfrm>
            <a:off x="0" y="1676400"/>
            <a:ext cx="46482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363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hlinkClick r:id="rId2"/>
              </a:rPr>
              <a:t>http://www.watercolorpainting.com/brush_exercise_thickthin.htm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761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Light and Shadow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16182"/>
            <a:ext cx="8153400" cy="5462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362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ccwang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" t="3487" r="5797" b="4524"/>
          <a:stretch>
            <a:fillRect/>
          </a:stretch>
        </p:blipFill>
        <p:spPr bwMode="auto">
          <a:xfrm>
            <a:off x="4038600" y="1827213"/>
            <a:ext cx="5029200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7" descr="art_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27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27474" y="274638"/>
            <a:ext cx="514032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/>
              <a:t>Ma Yuan, Hangzhou (Hangchow)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921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Ma_Yuan_-_Walking_on_path_in_sp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81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h2_19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39140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53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Yuan Dynasty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1279-1368 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135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Groom and Horse, Zhao </a:t>
            </a:r>
            <a:r>
              <a:rPr lang="en-US" dirty="0" err="1" smtClean="0"/>
              <a:t>Mengfu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209" y="1752600"/>
            <a:ext cx="927652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456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Woods and Valleys of Mount Yu, Ni </a:t>
            </a:r>
            <a:r>
              <a:rPr lang="en-US" dirty="0" err="1" smtClean="0"/>
              <a:t>Zan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3505200" cy="4972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8" r="35590"/>
          <a:stretch/>
        </p:blipFill>
        <p:spPr bwMode="auto">
          <a:xfrm>
            <a:off x="1295400" y="1219200"/>
            <a:ext cx="2057400" cy="547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731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Ming Dynasty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1368-1644 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135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174</Words>
  <Application>Microsoft Office PowerPoint</Application>
  <PresentationFormat>On-screen Show (4:3)</PresentationFormat>
  <Paragraphs>63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Ink Masters</vt:lpstr>
      <vt:lpstr>Song Dynasty </vt:lpstr>
      <vt:lpstr>PowerPoint Presentation</vt:lpstr>
      <vt:lpstr>PowerPoint Presentation</vt:lpstr>
      <vt:lpstr>PowerPoint Presentation</vt:lpstr>
      <vt:lpstr>Yuan Dynasty </vt:lpstr>
      <vt:lpstr>Groom and Horse, Zhao Mengfu</vt:lpstr>
      <vt:lpstr>Woods and Valleys of Mount Yu, Ni Zan</vt:lpstr>
      <vt:lpstr>Ming Dynasty </vt:lpstr>
      <vt:lpstr>Autumn Mountains, Dong Qichang</vt:lpstr>
      <vt:lpstr>Autumn Mountains, Dong Qichang</vt:lpstr>
      <vt:lpstr>PowerPoint Presentation</vt:lpstr>
      <vt:lpstr>Qing Dynasty </vt:lpstr>
      <vt:lpstr>Landscape after Ancient Masters, Wang Hui</vt:lpstr>
      <vt:lpstr>Landscape and Trees Gong Xian</vt:lpstr>
      <vt:lpstr>Returning Home, Shitao (Zhu Ruoji)</vt:lpstr>
      <vt:lpstr>Fish and Rocks, Bada Shanren (Zhu Da)</vt:lpstr>
      <vt:lpstr>Drawing with Line</vt:lpstr>
      <vt:lpstr>Basic Brush strokes</vt:lpstr>
      <vt:lpstr>Bands of Color </vt:lpstr>
      <vt:lpstr>Thick ‘n’ Thin</vt:lpstr>
      <vt:lpstr>Wrist Flick </vt:lpstr>
      <vt:lpstr>Painterly Strokes</vt:lpstr>
      <vt:lpstr>The Stab </vt:lpstr>
      <vt:lpstr>Cutting Edges</vt:lpstr>
      <vt:lpstr>Credits</vt:lpstr>
      <vt:lpstr>Anatomy of Light and Shadow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Light and Shadow to Define a Form</dc:title>
  <dc:creator>Valued Customer</dc:creator>
  <cp:lastModifiedBy>Valued Customer</cp:lastModifiedBy>
  <cp:revision>11</cp:revision>
  <cp:lastPrinted>2013-01-13T14:52:35Z</cp:lastPrinted>
  <dcterms:created xsi:type="dcterms:W3CDTF">2013-01-12T13:17:10Z</dcterms:created>
  <dcterms:modified xsi:type="dcterms:W3CDTF">2013-01-13T14:52:43Z</dcterms:modified>
</cp:coreProperties>
</file>